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50" r:id="rId3"/>
    <p:sldId id="339" r:id="rId5"/>
    <p:sldId id="348" r:id="rId6"/>
    <p:sldId id="341" r:id="rId7"/>
    <p:sldId id="315" r:id="rId8"/>
    <p:sldId id="337" r:id="rId9"/>
    <p:sldId id="343" r:id="rId10"/>
    <p:sldId id="344" r:id="rId11"/>
    <p:sldId id="346" r:id="rId12"/>
    <p:sldId id="360" r:id="rId13"/>
    <p:sldId id="345" r:id="rId14"/>
    <p:sldId id="365" r:id="rId15"/>
    <p:sldId id="361" r:id="rId16"/>
    <p:sldId id="357" r:id="rId17"/>
    <p:sldId id="358" r:id="rId18"/>
    <p:sldId id="366" r:id="rId19"/>
    <p:sldId id="336" r:id="rId20"/>
  </p:sldIdLst>
  <p:sldSz cx="12192000" cy="6858000"/>
  <p:notesSz cx="7103745" cy="10234295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2D3037"/>
    <a:srgbClr val="FFC027"/>
    <a:srgbClr val="2E313A"/>
    <a:srgbClr val="2D3039"/>
    <a:srgbClr val="2C2F36"/>
    <a:srgbClr val="5C5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604" autoAdjust="0"/>
  </p:normalViewPr>
  <p:slideViewPr>
    <p:cSldViewPr snapToGrid="0">
      <p:cViewPr varScale="1">
        <p:scale>
          <a:sx n="62" d="100"/>
          <a:sy n="62" d="100"/>
        </p:scale>
        <p:origin x="978" y="42"/>
      </p:cViewPr>
      <p:guideLst>
        <p:guide orient="horz" pos="2205"/>
        <p:guide pos="3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3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B2EEE-1E8D-46CE-82D3-ABAE2ACB0F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因为老板的需求根本实现不了：没有一个系统是安全的。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一个系统只要不计投入的去攻击，都是可以被攻破的。当然系统开发者投入多少资源去实现安全都不够。</a:t>
            </a:r>
            <a:endParaRPr lang="en-US" altLang="zh-CN" smtClean="0"/>
          </a:p>
          <a:p>
            <a:r>
              <a:rPr lang="en-US" altLang="zh-CN" smtClean="0"/>
              <a:t>【3】</a:t>
            </a:r>
            <a:r>
              <a:rPr lang="zh-CN" altLang="en-US" smtClean="0"/>
              <a:t>那安全工作还需要做什么？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第三个演示的</a:t>
            </a:r>
            <a:r>
              <a:rPr lang="en-US" altLang="zh-CN" smtClean="0"/>
              <a:t>SQL</a:t>
            </a:r>
            <a:r>
              <a:rPr lang="zh-CN" altLang="en-US" smtClean="0"/>
              <a:t>注入攻击，是用户输入通过程序拼接进入到数据库</a:t>
            </a:r>
            <a:r>
              <a:rPr lang="en-US" altLang="zh-CN" smtClean="0"/>
              <a:t>SQL</a:t>
            </a:r>
            <a:r>
              <a:rPr lang="zh-CN" altLang="en-US" smtClean="0"/>
              <a:t>操作，导致数据泄露和系统控制。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【1】</a:t>
            </a:r>
            <a:r>
              <a:rPr lang="zh-CN" altLang="en-US" smtClean="0"/>
              <a:t>前面演示和介绍的</a:t>
            </a:r>
            <a:r>
              <a:rPr lang="en-US" altLang="zh-CN" smtClean="0"/>
              <a:t>SQL</a:t>
            </a:r>
            <a:r>
              <a:rPr lang="zh-CN" altLang="en-US" smtClean="0"/>
              <a:t>注入漏洞，我们看一下</a:t>
            </a:r>
            <a:r>
              <a:rPr lang="en-US" altLang="zh-CN" smtClean="0"/>
              <a:t>SDLC</a:t>
            </a:r>
            <a:r>
              <a:rPr lang="zh-CN" altLang="en-US" smtClean="0"/>
              <a:t>指南如何防御。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对应</a:t>
            </a:r>
            <a:r>
              <a:rPr lang="en-US" altLang="zh-CN" smtClean="0"/>
              <a:t>SDLC</a:t>
            </a:r>
            <a:r>
              <a:rPr lang="zh-CN" altLang="en-US" smtClean="0"/>
              <a:t>指南检查项，我们看一下</a:t>
            </a:r>
            <a:r>
              <a:rPr lang="en-US" altLang="zh-CN" smtClean="0"/>
              <a:t>Java</a:t>
            </a:r>
            <a:r>
              <a:rPr lang="zh-CN" altLang="en-US" smtClean="0"/>
              <a:t>的编程示例。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【1】</a:t>
            </a:r>
            <a:r>
              <a:rPr lang="zh-CN" altLang="en-US" smtClean="0"/>
              <a:t>接口调用的规范是什么样的呢？我们看一下</a:t>
            </a:r>
            <a:r>
              <a:rPr lang="en-US" altLang="zh-CN" smtClean="0"/>
              <a:t>SDLC</a:t>
            </a:r>
            <a:r>
              <a:rPr lang="zh-CN" altLang="en-US" smtClean="0"/>
              <a:t>指南列出的内容。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对应</a:t>
            </a:r>
            <a:r>
              <a:rPr lang="en-US" altLang="zh-CN" smtClean="0"/>
              <a:t>SDLC</a:t>
            </a:r>
            <a:r>
              <a:rPr lang="zh-CN" altLang="en-US" smtClean="0"/>
              <a:t>指南检查项，我们看一下</a:t>
            </a:r>
            <a:r>
              <a:rPr lang="en-US" altLang="zh-CN" smtClean="0"/>
              <a:t>Java</a:t>
            </a:r>
            <a:r>
              <a:rPr lang="zh-CN" altLang="en-US" smtClean="0"/>
              <a:t>的编程示例。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对用户的输入校验完了，是不是就没有问题了呢？应用逻辑</a:t>
            </a:r>
            <a:r>
              <a:rPr lang="en-US" altLang="zh-CN" smtClean="0"/>
              <a:t>/</a:t>
            </a:r>
            <a:r>
              <a:rPr lang="zh-CN" altLang="en-US" smtClean="0"/>
              <a:t>运行环境等异常如此处理？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可靠的系统实现需要完善的容错机制保障，即考虑</a:t>
            </a:r>
            <a:r>
              <a:rPr lang="en-US" altLang="zh-CN" smtClean="0"/>
              <a:t>/</a:t>
            </a:r>
            <a:r>
              <a:rPr lang="zh-CN" altLang="en-US" smtClean="0"/>
              <a:t>捕获</a:t>
            </a:r>
            <a:r>
              <a:rPr lang="en-US" altLang="zh-CN" smtClean="0"/>
              <a:t>/</a:t>
            </a:r>
            <a:r>
              <a:rPr lang="zh-CN" altLang="en-US" smtClean="0"/>
              <a:t>处理异常</a:t>
            </a:r>
            <a:r>
              <a:rPr lang="en-US" altLang="zh-CN" smtClean="0"/>
              <a:t>/</a:t>
            </a:r>
            <a:r>
              <a:rPr lang="zh-CN" altLang="en-US" smtClean="0"/>
              <a:t>记录异常是基础。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我们看一看这个异常捕获和处理实现有什么问题？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大家想想</a:t>
            </a:r>
            <a:r>
              <a:rPr lang="en-US" altLang="zh-CN" smtClean="0"/>
              <a:t>finally</a:t>
            </a:r>
            <a:r>
              <a:rPr lang="zh-CN" altLang="en-US" smtClean="0"/>
              <a:t>块中如果</a:t>
            </a:r>
            <a:r>
              <a:rPr lang="en-US" altLang="zh-CN" smtClean="0"/>
              <a:t>br</a:t>
            </a:r>
            <a:r>
              <a:rPr lang="zh-CN" altLang="en-US" smtClean="0"/>
              <a:t>关闭异常会影响</a:t>
            </a:r>
            <a:r>
              <a:rPr lang="en-US" altLang="zh-CN" smtClean="0"/>
              <a:t>bw</a:t>
            </a:r>
            <a:r>
              <a:rPr lang="zh-CN" altLang="en-US" smtClean="0"/>
              <a:t>关闭吗？答案是肯定的。</a:t>
            </a:r>
            <a:endParaRPr lang="en-US" altLang="zh-CN" smtClean="0"/>
          </a:p>
          <a:p>
            <a:r>
              <a:rPr lang="en-US" altLang="zh-CN" smtClean="0"/>
              <a:t>【3】</a:t>
            </a:r>
            <a:r>
              <a:rPr lang="zh-CN" altLang="en-US" smtClean="0"/>
              <a:t>那安全的处理方式是怎样的呢？大家看看完善后的代码实现，也就是说我们要考虑异常捕获机制的异常处理。</a:t>
            </a:r>
            <a:endParaRPr lang="en-US" altLang="zh-CN" smtClean="0"/>
          </a:p>
          <a:p>
            <a:r>
              <a:rPr lang="en-US" altLang="zh-CN" smtClean="0"/>
              <a:t>【4】</a:t>
            </a:r>
            <a:r>
              <a:rPr lang="zh-CN" altLang="en-US" smtClean="0"/>
              <a:t>大家再思考下，有没有其他的最佳实践方式，有些安全编程推荐 </a:t>
            </a:r>
            <a:r>
              <a:rPr lang="en-US" altLang="zh-CN" smtClean="0"/>
              <a:t>try{…try{…} finally {…} } catch {…}</a:t>
            </a:r>
            <a:r>
              <a:rPr lang="zh-CN" altLang="en-US" smtClean="0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看完前面代码，感觉很繁琐</a:t>
            </a:r>
            <a:r>
              <a:rPr lang="en-US" altLang="zh-CN" smtClean="0"/>
              <a:t>/</a:t>
            </a:r>
            <a:r>
              <a:rPr lang="zh-CN" altLang="en-US" smtClean="0"/>
              <a:t>不简洁。其实在</a:t>
            </a:r>
            <a:r>
              <a:rPr lang="en-US" altLang="zh-CN" smtClean="0"/>
              <a:t>JDK7</a:t>
            </a:r>
            <a:r>
              <a:rPr lang="zh-CN" altLang="en-US" smtClean="0"/>
              <a:t>以后版本里有种</a:t>
            </a:r>
            <a:r>
              <a:rPr lang="en-US" altLang="zh-CN" smtClean="0"/>
              <a:t>try-with-resources</a:t>
            </a:r>
            <a:r>
              <a:rPr lang="zh-CN" altLang="en-US" smtClean="0"/>
              <a:t>机制专门处理该问题。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刚才我们说了异常捕获和处理很重要，但是千万不要滥用该机制，大家看看这个下面代码块有什么问题？</a:t>
            </a:r>
            <a:endParaRPr lang="en-US" altLang="zh-CN" smtClean="0"/>
          </a:p>
          <a:p>
            <a:r>
              <a:rPr lang="en-US" altLang="zh-CN" smtClean="0"/>
              <a:t>【3】</a:t>
            </a:r>
            <a:r>
              <a:rPr lang="zh-CN" altLang="en-US" smtClean="0"/>
              <a:t>异常捕获和处理机制的使用有个前提</a:t>
            </a:r>
            <a:r>
              <a:rPr lang="en-US" altLang="zh-CN" smtClean="0"/>
              <a:t>——</a:t>
            </a:r>
            <a:r>
              <a:rPr lang="zh-CN" altLang="en-US" smtClean="0"/>
              <a:t>一个方法应该声明所有可能抛出的已检查异常，而未检查异常要么不可控，要么应避免。与测试相比，捕获异常所花费的时间大大超过了前者，只在异常情况下使用异常机制。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【4】</a:t>
            </a:r>
            <a:r>
              <a:rPr lang="zh-CN" altLang="en-US" smtClean="0"/>
              <a:t>那么异常类</a:t>
            </a:r>
            <a:r>
              <a:rPr lang="en-US" altLang="zh-CN" smtClean="0"/>
              <a:t>Throwable</a:t>
            </a:r>
            <a:r>
              <a:rPr lang="zh-CN" altLang="en-US" smtClean="0"/>
              <a:t>有哪些子类？什么样的异常情况可以该机制呢？除</a:t>
            </a:r>
            <a:r>
              <a:rPr lang="en-US" altLang="zh-CN" smtClean="0"/>
              <a:t>NPE/</a:t>
            </a:r>
            <a:r>
              <a:rPr lang="zh-CN" altLang="en-US" smtClean="0"/>
              <a:t>数组越界</a:t>
            </a:r>
            <a:r>
              <a:rPr lang="en-US" altLang="zh-CN" smtClean="0"/>
              <a:t>/</a:t>
            </a:r>
            <a:r>
              <a:rPr lang="zh-CN" altLang="en-US" smtClean="0"/>
              <a:t>类型转换错误等。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前面介绍的异常捕获和处理机制是异常处理的软失效模式，这里我们看看硬失效模式的代码问题？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问题出在</a:t>
            </a:r>
            <a:r>
              <a:rPr lang="en-US" altLang="zh-CN" smtClean="0"/>
              <a:t>assert</a:t>
            </a:r>
            <a:r>
              <a:rPr lang="zh-CN" altLang="en-US" smtClean="0"/>
              <a:t>的使用上，程序员应该自己检查的</a:t>
            </a:r>
            <a:r>
              <a:rPr lang="en-US" altLang="zh-CN" smtClean="0"/>
              <a:t>line</a:t>
            </a:r>
            <a:r>
              <a:rPr lang="zh-CN" altLang="en-US" smtClean="0"/>
              <a:t>的</a:t>
            </a:r>
            <a:r>
              <a:rPr lang="en-US" altLang="zh-CN" smtClean="0"/>
              <a:t>NPE</a:t>
            </a:r>
            <a:r>
              <a:rPr lang="zh-CN" altLang="en-US" smtClean="0"/>
              <a:t>问题，结果给了</a:t>
            </a:r>
            <a:r>
              <a:rPr lang="en-US" altLang="zh-CN" smtClean="0"/>
              <a:t>assert</a:t>
            </a:r>
            <a:r>
              <a:rPr lang="zh-CN" altLang="en-US" smtClean="0"/>
              <a:t>，但仅用于调试目的</a:t>
            </a:r>
            <a:r>
              <a:rPr lang="en-US" altLang="zh-CN" smtClean="0"/>
              <a:t>…</a:t>
            </a:r>
            <a:endParaRPr lang="en-US" altLang="zh-CN" smtClean="0"/>
          </a:p>
          <a:p>
            <a:r>
              <a:rPr lang="en-US" altLang="zh-CN" smtClean="0"/>
              <a:t>【3】</a:t>
            </a:r>
            <a:r>
              <a:rPr lang="zh-CN" altLang="en-US" smtClean="0"/>
              <a:t>问题来了，哪些情况不能使用</a:t>
            </a:r>
            <a:r>
              <a:rPr lang="en-US" altLang="zh-CN" smtClean="0"/>
              <a:t>assert</a:t>
            </a:r>
            <a:r>
              <a:rPr lang="zh-CN" altLang="en-US" smtClean="0"/>
              <a:t>呢？大概有下面一些情况不能使用。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从这页</a:t>
            </a:r>
            <a:r>
              <a:rPr lang="en-US" altLang="zh-CN" smtClean="0"/>
              <a:t>PPT</a:t>
            </a:r>
            <a:r>
              <a:rPr lang="zh-CN" altLang="en-US" smtClean="0"/>
              <a:t>开始我们介绍</a:t>
            </a:r>
            <a:r>
              <a:rPr lang="en-US" altLang="zh-CN" smtClean="0"/>
              <a:t>Java</a:t>
            </a:r>
            <a:r>
              <a:rPr lang="zh-CN" altLang="en-US" smtClean="0"/>
              <a:t>特有的一些安全机制和安全框架。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首先介绍的是上面这些安全机制，常见的有</a:t>
            </a:r>
            <a:r>
              <a:rPr lang="en-US" altLang="zh-CN" smtClean="0"/>
              <a:t>…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【3】</a:t>
            </a:r>
            <a:r>
              <a:rPr lang="zh-CN" altLang="en-US" smtClean="0"/>
              <a:t>下面大家看一个例子，看看这里方法修饰符使用有没有问题？</a:t>
            </a:r>
            <a:r>
              <a:rPr lang="en-US" altLang="zh-CN" smtClean="0"/>
              <a:t>Point</a:t>
            </a:r>
            <a:r>
              <a:rPr lang="zh-CN" altLang="en-US" smtClean="0"/>
              <a:t>是</a:t>
            </a:r>
            <a:r>
              <a:rPr lang="en-US" altLang="zh-CN" smtClean="0"/>
              <a:t>private</a:t>
            </a:r>
            <a:r>
              <a:rPr lang="zh-CN" altLang="en-US" smtClean="0"/>
              <a:t>，</a:t>
            </a:r>
            <a:r>
              <a:rPr lang="en-US" altLang="zh-CN" smtClean="0"/>
              <a:t>getPoint</a:t>
            </a:r>
            <a:r>
              <a:rPr lang="zh-CN" altLang="en-US" smtClean="0"/>
              <a:t>可见范围是？对</a:t>
            </a:r>
            <a:r>
              <a:rPr lang="en-US" altLang="zh-CN" smtClean="0"/>
              <a:t>X</a:t>
            </a:r>
            <a:r>
              <a:rPr lang="zh-CN" altLang="en-US" smtClean="0"/>
              <a:t>和</a:t>
            </a:r>
            <a:r>
              <a:rPr lang="en-US" altLang="zh-CN" smtClean="0"/>
              <a:t>Y</a:t>
            </a:r>
            <a:r>
              <a:rPr lang="zh-CN" altLang="en-US" smtClean="0"/>
              <a:t>的可见范围是不是有矛盾，怎么改？</a:t>
            </a:r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注意前面假设：不计投入的攻击，在现实世界这个假设不成立，任何攻击者都有投入的限制和产出的考虑。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安全的工作：根据系统重要程度，动态调整安全防御水平，使攻击投入大于产出，攻击就会减少甚至消失。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攻击是点的突破，防御是面的加固，所以需要攻击面上参与系统生命周期的不同阶段的人协作来完成。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将安全需求纳入系统全生命周期：启动</a:t>
            </a:r>
            <a:r>
              <a:rPr lang="en-US" altLang="zh-CN" smtClean="0"/>
              <a:t>/</a:t>
            </a:r>
            <a:r>
              <a:rPr lang="zh-CN" altLang="en-US" smtClean="0"/>
              <a:t>需求分析</a:t>
            </a:r>
            <a:r>
              <a:rPr lang="en-US" altLang="zh-CN" smtClean="0"/>
              <a:t>/</a:t>
            </a:r>
            <a:r>
              <a:rPr lang="zh-CN" altLang="en-US" smtClean="0"/>
              <a:t>设计</a:t>
            </a:r>
            <a:r>
              <a:rPr lang="en-US" altLang="zh-CN" smtClean="0"/>
              <a:t>/</a:t>
            </a:r>
            <a:r>
              <a:rPr lang="zh-CN" altLang="en-US" smtClean="0"/>
              <a:t>开发</a:t>
            </a:r>
            <a:r>
              <a:rPr lang="en-US" altLang="zh-CN" smtClean="0"/>
              <a:t>/</a:t>
            </a:r>
            <a:r>
              <a:rPr lang="zh-CN" altLang="en-US" smtClean="0"/>
              <a:t>实施</a:t>
            </a:r>
            <a:r>
              <a:rPr lang="en-US" altLang="zh-CN" smtClean="0"/>
              <a:t>/</a:t>
            </a:r>
            <a:r>
              <a:rPr lang="zh-CN" altLang="en-US" smtClean="0"/>
              <a:t>运营六大阶段，使系统有安全基因。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安全问题多是由没有校验用户请求数据就直接进入系统</a:t>
            </a:r>
            <a:r>
              <a:rPr lang="en-US" altLang="zh-CN" smtClean="0"/>
              <a:t>Controller</a:t>
            </a:r>
            <a:r>
              <a:rPr lang="zh-CN" altLang="en-US" smtClean="0"/>
              <a:t>中处理导致。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安全开发的核心是根据业务场景进行不同类型的校验，然后捕获异常记录日志。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【1】</a:t>
            </a:r>
            <a:r>
              <a:rPr lang="zh-CN" altLang="en-US" smtClean="0"/>
              <a:t>不可信数据：所有来从客户端的数据，不限于表单页面提交的，包全部请求数据。</a:t>
            </a:r>
            <a:endParaRPr lang="en-US" altLang="zh-CN" smtClean="0"/>
          </a:p>
          <a:p>
            <a:r>
              <a:rPr lang="en-US" altLang="zh-CN" smtClean="0"/>
              <a:t>【2】</a:t>
            </a:r>
            <a:r>
              <a:rPr lang="zh-CN" altLang="en-US" smtClean="0"/>
              <a:t>输入的校验：逻辑简单的用白名单，处理粗暴的用黑名单，其他的先规范</a:t>
            </a:r>
            <a:r>
              <a:rPr lang="en-US" altLang="zh-CN" smtClean="0"/>
              <a:t>/</a:t>
            </a:r>
            <a:r>
              <a:rPr lang="zh-CN" altLang="en-US" smtClean="0"/>
              <a:t>净化</a:t>
            </a:r>
            <a:r>
              <a:rPr lang="en-US" altLang="zh-CN" smtClean="0"/>
              <a:t>/</a:t>
            </a:r>
            <a:r>
              <a:rPr lang="zh-CN" altLang="en-US" smtClean="0"/>
              <a:t>场景校验。</a:t>
            </a:r>
            <a:endParaRPr lang="en-US" altLang="zh-CN" smtClean="0"/>
          </a:p>
          <a:p>
            <a:r>
              <a:rPr lang="en-US" altLang="zh-CN" smtClean="0"/>
              <a:t>【3】Java</a:t>
            </a:r>
            <a:r>
              <a:rPr lang="zh-CN" altLang="en-US" smtClean="0"/>
              <a:t>的示例：这里是我们写的示例，肯定不是最佳的，需要在座的帮我们完善。我们下个月信息安全月有个活动提前透漏下：邀你写代码，帮我们完善</a:t>
            </a:r>
            <a:r>
              <a:rPr lang="en-US" altLang="zh-CN" smtClean="0"/>
              <a:t>SDLC</a:t>
            </a:r>
            <a:r>
              <a:rPr lang="zh-CN" altLang="en-US" smtClean="0"/>
              <a:t>示例，选出来的最佳示例将署名作者，同时我们会发奖状和奖品。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【1】</a:t>
            </a:r>
            <a:r>
              <a:rPr lang="zh-CN" altLang="en-US" smtClean="0"/>
              <a:t>除了前面显示验证码回显还有很多问题，我们看一下</a:t>
            </a:r>
            <a:r>
              <a:rPr lang="en-US" altLang="zh-CN" smtClean="0"/>
              <a:t>SDLC</a:t>
            </a:r>
            <a:r>
              <a:rPr lang="zh-CN" altLang="en-US" smtClean="0"/>
              <a:t>指南。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对应</a:t>
            </a:r>
            <a:r>
              <a:rPr lang="en-US" altLang="zh-CN" smtClean="0"/>
              <a:t>SDLC</a:t>
            </a:r>
            <a:r>
              <a:rPr lang="zh-CN" altLang="en-US" smtClean="0"/>
              <a:t>指南检查项，我们看一下</a:t>
            </a:r>
            <a:r>
              <a:rPr lang="en-US" altLang="zh-CN" smtClean="0"/>
              <a:t>Java</a:t>
            </a:r>
            <a:r>
              <a:rPr lang="zh-CN" altLang="en-US" smtClean="0"/>
              <a:t>的编程示例。</a:t>
            </a:r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【1】</a:t>
            </a:r>
            <a:r>
              <a:rPr lang="zh-CN" altLang="en-US" smtClean="0"/>
              <a:t>前面演示和介绍的文件上传拿服务器权限的问题，我们看一下</a:t>
            </a:r>
            <a:r>
              <a:rPr lang="en-US" altLang="zh-CN" smtClean="0"/>
              <a:t>SDLC</a:t>
            </a:r>
            <a:r>
              <a:rPr lang="zh-CN" altLang="en-US" smtClean="0"/>
              <a:t>指南如何防御。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【2】</a:t>
            </a:r>
            <a:r>
              <a:rPr lang="zh-CN" altLang="en-US" smtClean="0"/>
              <a:t>对应</a:t>
            </a:r>
            <a:r>
              <a:rPr lang="en-US" altLang="zh-CN" smtClean="0"/>
              <a:t>SDLC</a:t>
            </a:r>
            <a:r>
              <a:rPr lang="zh-CN" altLang="en-US" smtClean="0"/>
              <a:t>指南检查项，我们看一下</a:t>
            </a:r>
            <a:r>
              <a:rPr lang="en-US" altLang="zh-CN" smtClean="0"/>
              <a:t>Java</a:t>
            </a:r>
            <a:r>
              <a:rPr lang="zh-CN" altLang="en-US" smtClean="0"/>
              <a:t>的编程示例。</a:t>
            </a:r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24D11-1407-447A-87FF-A4DA510DDB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9957" y="162164"/>
            <a:ext cx="160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信息安全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895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安全系统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048" y="1005146"/>
            <a:ext cx="10786453" cy="5644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SQL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注入</a:t>
            </a:r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输入验证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536" y="945724"/>
            <a:ext cx="10345783" cy="5694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3111136" y="2159000"/>
            <a:ext cx="8440784" cy="394970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zh-CN" altLang="en-US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altLang="zh-CN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users WHERE user='</a:t>
            </a:r>
            <a:r>
              <a:rPr lang="en-US" altLang="zh-CN" i="1" u="sng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admin or '1'=</a:t>
            </a:r>
            <a:r>
              <a:rPr lang="en-US" altLang="zh-CN" i="1" u="sng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</a:t>
            </a:r>
            <a:r>
              <a:rPr lang="en-US" altLang="zh-CN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 AND password</a:t>
            </a:r>
            <a:r>
              <a:rPr lang="en-US" altLang="zh-CN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='</a:t>
            </a:r>
            <a:r>
              <a:rPr lang="en-US" altLang="zh-CN" i="1" u="sng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endParaRPr lang="zh-CN" altLang="en-US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4458" y="163667"/>
            <a:ext cx="1571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08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010" y="900430"/>
            <a:ext cx="9606915" cy="550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628690" y="3200400"/>
            <a:ext cx="4731168" cy="28304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7162" y="163667"/>
            <a:ext cx="15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1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611" y="913957"/>
            <a:ext cx="10263114" cy="5787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6772940" y="1353150"/>
            <a:ext cx="4780885" cy="14219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633976" y="5029200"/>
            <a:ext cx="4819985" cy="149700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0810" y="163667"/>
            <a:ext cx="153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040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705" y="927735"/>
            <a:ext cx="9617710" cy="5386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1628689" y="2204568"/>
            <a:ext cx="4761477" cy="38171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异常处理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try-catch-finally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130" y="982984"/>
            <a:ext cx="8887570" cy="492478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90" y="978000"/>
            <a:ext cx="8890110" cy="5299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矩形 22"/>
          <p:cNvSpPr/>
          <p:nvPr/>
        </p:nvSpPr>
        <p:spPr>
          <a:xfrm>
            <a:off x="1760560" y="6345739"/>
            <a:ext cx="7738282" cy="3438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finally 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块必须对资源对象、流对象进行关闭，有异常也要做 </a:t>
            </a:r>
            <a:r>
              <a:rPr lang="en-US" altLang="zh-CN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try-catch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异常处理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try-with-resources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处理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47090" y="248573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16061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79434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1692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43442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177" y="964578"/>
            <a:ext cx="8883406" cy="3362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矩形 19"/>
          <p:cNvSpPr/>
          <p:nvPr/>
        </p:nvSpPr>
        <p:spPr>
          <a:xfrm>
            <a:off x="10254862" y="2383665"/>
            <a:ext cx="1878000" cy="5503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适用</a:t>
            </a: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JDK7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95575" y="1244210"/>
            <a:ext cx="7826347" cy="9164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77" y="4369168"/>
            <a:ext cx="8883406" cy="2356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2095575" y="5765385"/>
            <a:ext cx="7260609" cy="313898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254862" y="4945868"/>
            <a:ext cx="1878000" cy="120342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RuntimeException 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的运行时</a:t>
            </a:r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异常子类不要捕获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1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异常处理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02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硬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失效模式</a:t>
            </a:r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战术性工具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713" y="1092504"/>
            <a:ext cx="8962768" cy="2410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矩形 22"/>
          <p:cNvSpPr/>
          <p:nvPr/>
        </p:nvSpPr>
        <p:spPr>
          <a:xfrm>
            <a:off x="2058665" y="2548514"/>
            <a:ext cx="4642385" cy="314066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(line == null) </a:t>
            </a:r>
            <a:r>
              <a:rPr lang="en-US" altLang="zh-CN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/* Handle error */ }</a:t>
            </a:r>
            <a:endParaRPr lang="zh-CN" altLang="en-US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49065" y="3760047"/>
            <a:ext cx="8962768" cy="7379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assert</a:t>
            </a:r>
            <a:r>
              <a:rPr lang="zh-CN" altLang="en-US" b="1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：仅用于调试目的，防止</a:t>
            </a:r>
            <a:r>
              <a:rPr lang="zh-CN" altLang="en-US" b="1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错误</a:t>
            </a:r>
            <a:r>
              <a:rPr lang="zh-CN" altLang="en-US" b="1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的程序员假设，而不应该应用于检查运行时错误。</a:t>
            </a:r>
            <a:endParaRPr lang="en-US" altLang="zh-CN" b="1" smtClean="0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r>
              <a:rPr lang="zh-CN" altLang="en-US" b="1" smtClean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注意：应用部署前用</a:t>
            </a:r>
            <a:r>
              <a:rPr lang="en-US" altLang="zh-CN" b="1" smtClean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-da</a:t>
            </a:r>
            <a:r>
              <a:rPr lang="zh-CN" altLang="en-US" b="1" smtClean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关闭断言</a:t>
            </a:r>
            <a:r>
              <a:rPr lang="zh-CN" altLang="en-US" b="1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，断言</a:t>
            </a:r>
            <a:r>
              <a:rPr lang="zh-CN" altLang="en-US" b="1" smtClean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失败是致命、不可恢复的错误，将其应用崩溃。</a:t>
            </a:r>
            <a:endParaRPr lang="zh-CN" altLang="en-US" b="1">
              <a:solidFill>
                <a:srgbClr val="FFC00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35415" y="4823333"/>
            <a:ext cx="8962770" cy="1792312"/>
            <a:chOff x="1290007" y="4823333"/>
            <a:chExt cx="8962770" cy="179231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6" name="矩形 25"/>
            <p:cNvSpPr/>
            <p:nvPr/>
          </p:nvSpPr>
          <p:spPr>
            <a:xfrm>
              <a:off x="1290008" y="4823333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无效用户输入如环境变量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313370" y="4823333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文件或网络打开操作错误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336732" y="4823333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无效的权限如文件、内存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0007" y="5882133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内存溢出情况如垃圾收集器无法提供足够空间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313369" y="5880347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系统资源耗尽如文件描述符、进程、线程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336732" y="5880347"/>
              <a:ext cx="2916045" cy="73351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系统权限调用错误如执行文件、锁定或解锁互斥锁</a:t>
              </a:r>
              <a:endParaRPr lang="zh-CN" altLang="en-US" b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安全机制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强制约束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86513" y="962507"/>
            <a:ext cx="9200438" cy="2667306"/>
            <a:chOff x="2345568" y="1813782"/>
            <a:chExt cx="9200438" cy="3479416"/>
          </a:xfrm>
        </p:grpSpPr>
        <p:sp>
          <p:nvSpPr>
            <p:cNvPr id="3" name="矩形 2"/>
            <p:cNvSpPr/>
            <p:nvPr/>
          </p:nvSpPr>
          <p:spPr>
            <a:xfrm>
              <a:off x="2345568" y="1813782"/>
              <a:ext cx="4150766" cy="1048798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访问方法修饰符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private/protect/public</a:t>
              </a:r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345568" y="3026658"/>
              <a:ext cx="4150766" cy="1042424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禁止修改变量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public final </a:t>
              </a:r>
              <a:r>
                <a:rPr lang="en-US" altLang="zh-CN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String </a:t>
              </a:r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a= </a:t>
              </a:r>
              <a:r>
                <a:rPr lang="en-US" altLang="zh-CN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"</a:t>
              </a:r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loan";</a:t>
              </a:r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345568" y="4219655"/>
              <a:ext cx="4150766" cy="1073543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变量未初始化使用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private String a</a:t>
              </a:r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；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print(a);</a:t>
              </a:r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358417" y="1813782"/>
              <a:ext cx="4187588" cy="1048798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越界检查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private int[] a= {1,3};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print(a[3]);</a:t>
              </a:r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358417" y="3026658"/>
              <a:ext cx="4187588" cy="1042424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类型转换错误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Object foo = new Foo();</a:t>
              </a:r>
              <a:endParaRPr lang="en-US" altLang="zh-CN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Bar </a:t>
              </a:r>
              <a:r>
                <a:rPr lang="en-US" altLang="zh-CN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bar = (Bar) foo;</a:t>
              </a:r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358417" y="4219655"/>
              <a:ext cx="4187589" cy="10735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Serializable</a:t>
              </a:r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使用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序列化数据在反序列化过程中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ctr"/>
              <a:r>
                <a:rPr lang="zh-CN" altLang="en-US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被泄露，篡改或命令执行</a:t>
              </a:r>
              <a:r>
                <a:rPr lang="en-US" altLang="zh-CN" smtClean="0"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endPara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513" y="3745239"/>
            <a:ext cx="9258602" cy="2587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1386513" y="6333025"/>
            <a:ext cx="8972081" cy="3438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最小化类及其成员的可访问性，防止授权扩大使得信息泄露、发生运行时包插入攻击。</a:t>
            </a:r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30837" y="3745238"/>
            <a:ext cx="702644" cy="199596"/>
          </a:xfrm>
          <a:prstGeom prst="rect">
            <a:avLst/>
          </a:prstGeom>
          <a:solidFill>
            <a:srgbClr val="2D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9957" y="162164"/>
            <a:ext cx="160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攻防对抗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895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To Do What!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074" name="Picture 2" descr="è··è··æ¿ä¸çè´§å¸ä¸éè¡¨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77" y="1094781"/>
            <a:ext cx="7654451" cy="4955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本框 11"/>
          <p:cNvSpPr txBox="1"/>
          <p:nvPr/>
        </p:nvSpPr>
        <p:spPr>
          <a:xfrm>
            <a:off x="9326871" y="2346446"/>
            <a:ext cx="2484384" cy="76944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攻防的</a:t>
            </a:r>
            <a:r>
              <a:rPr lang="en-US" altLang="zh-CN" sz="3200" b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ROI</a:t>
            </a:r>
            <a:endParaRPr lang="zh-CN" altLang="en-US" sz="3200" spc="-300">
              <a:solidFill>
                <a:srgbClr val="FFC000"/>
              </a:solidFill>
              <a:uFillTx/>
              <a:latin typeface="方正正大黑简体" panose="02000000000000000000" charset="-122"/>
              <a:ea typeface="方正正大黑简体" panose="020000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26871" y="4447088"/>
            <a:ext cx="2484384" cy="76944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动态的平衡</a:t>
            </a:r>
            <a:endParaRPr lang="zh-CN" altLang="en-US" sz="3200" spc="-300">
              <a:solidFill>
                <a:srgbClr val="FFC000"/>
              </a:solidFill>
              <a:uFillTx/>
              <a:latin typeface="方正正大黑简体" panose="02000000000000000000" charset="-122"/>
              <a:ea typeface="方正正大黑简体" panose="02000000000000000000" charset="-122"/>
              <a:sym typeface="+mn-ea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10229850" y="3451348"/>
            <a:ext cx="678426" cy="719271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0836" y="3057194"/>
            <a:ext cx="6263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-10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b="1" spc="-10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安全实现</a:t>
            </a:r>
            <a:endParaRPr lang="zh-CN" altLang="en-US" sz="4400" b="1" spc="-100">
              <a:solidFill>
                <a:srgbClr val="2D303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5641" y="3182620"/>
            <a:ext cx="179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2</a:t>
            </a:r>
            <a:endParaRPr kumimoji="1" lang="en-US" altLang="zh-CN" sz="28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9957" y="162164"/>
            <a:ext cx="160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系统免疫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895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Who Does It?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6837" y="1164272"/>
            <a:ext cx="5554402" cy="5295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本框 11"/>
          <p:cNvSpPr txBox="1"/>
          <p:nvPr/>
        </p:nvSpPr>
        <p:spPr>
          <a:xfrm>
            <a:off x="7382477" y="5348154"/>
            <a:ext cx="4254002" cy="58477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安全系统生命周期管理</a:t>
            </a:r>
            <a:endParaRPr lang="zh-CN" altLang="en-US" sz="3200" spc="-300">
              <a:solidFill>
                <a:srgbClr val="FFC000"/>
              </a:solidFill>
              <a:uFillTx/>
              <a:latin typeface="方正正大黑简体" panose="02000000000000000000" charset="-122"/>
              <a:ea typeface="方正正大黑简体" panose="02000000000000000000" charset="-122"/>
              <a:sym typeface="+mn-ea"/>
            </a:endParaRPr>
          </a:p>
        </p:txBody>
      </p:sp>
      <p:pic>
        <p:nvPicPr>
          <p:cNvPr id="4098" name="Picture 2" descr="âåä½ çµæ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16" y="1644055"/>
            <a:ext cx="4120705" cy="33556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0836" y="3057194"/>
            <a:ext cx="6263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-10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b="1" spc="-10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安全开发</a:t>
            </a:r>
            <a:r>
              <a:rPr lang="en-US" altLang="zh-CN" sz="4400" b="1" spc="-100" smtClean="0">
                <a:solidFill>
                  <a:srgbClr val="2D303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【Java】</a:t>
            </a:r>
            <a:endParaRPr lang="zh-CN" altLang="en-US" sz="4400" b="1" spc="-100">
              <a:solidFill>
                <a:srgbClr val="2D303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0418" y="3182620"/>
            <a:ext cx="177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Chapter 3</a:t>
            </a:r>
            <a:endParaRPr kumimoji="1" lang="en-US" altLang="zh-CN" sz="28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29" y="1252151"/>
            <a:ext cx="8529424" cy="260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316642" y="157480"/>
            <a:ext cx="156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81497" y="343569"/>
            <a:ext cx="44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可信数据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84197" y="1691454"/>
            <a:ext cx="4910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00" smtClean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en-US" altLang="zh-CN" sz="2400" b="1" spc="-100" smtClean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spc="-1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：不可信</a:t>
            </a:r>
            <a:r>
              <a:rPr lang="zh-CN" altLang="en-US" sz="2400" b="1" spc="-10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数据的校验</a:t>
            </a:r>
            <a:endParaRPr lang="zh-CN" altLang="en-US" sz="2400" b="1" spc="-10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69491" y="2440019"/>
            <a:ext cx="7127590" cy="2162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28" y="3948604"/>
            <a:ext cx="8529425" cy="221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矩形 21"/>
          <p:cNvSpPr/>
          <p:nvPr/>
        </p:nvSpPr>
        <p:spPr>
          <a:xfrm>
            <a:off x="2477729" y="5407364"/>
            <a:ext cx="7457104" cy="2162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7162" y="163667"/>
            <a:ext cx="15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08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581" y="856164"/>
            <a:ext cx="10208392" cy="5936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628690" y="1305199"/>
            <a:ext cx="4731168" cy="48089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6218" y="163667"/>
            <a:ext cx="174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08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877" y="884904"/>
            <a:ext cx="10164154" cy="5884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628690" y="1305199"/>
            <a:ext cx="4731168" cy="233716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7162" y="163667"/>
            <a:ext cx="15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5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开发指南</a:t>
            </a:r>
            <a:endParaRPr lang="zh-CN" altLang="en-US" sz="2400" spc="2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10590" y="800100"/>
            <a:ext cx="1270" cy="5704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47090" y="255397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090" y="222885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7090" y="286258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4550" y="31851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44550" y="3502660"/>
            <a:ext cx="139700" cy="139700"/>
          </a:xfrm>
          <a:prstGeom prst="ellipse">
            <a:avLst/>
          </a:prstGeom>
          <a:solidFill>
            <a:srgbClr val="FAFAFA"/>
          </a:solidFill>
          <a:ln>
            <a:solidFill>
              <a:srgbClr val="2D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73262" y="335507"/>
            <a:ext cx="314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5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SDLC CheckList</a:t>
            </a:r>
            <a:endParaRPr lang="zh-CN" altLang="en-US" sz="2400" spc="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611" y="913957"/>
            <a:ext cx="10263114" cy="5787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642337" y="2137144"/>
            <a:ext cx="4811625" cy="28988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RTICULATE_SLIDE_THUMBNAIL_REFRESH" val="1"/>
</p:tagLst>
</file>

<file path=ppt/tags/tag2.xml><?xml version="1.0" encoding="utf-8"?>
<p:tagLst xmlns:p="http://schemas.openxmlformats.org/presentationml/2006/main">
  <p:tag name="ARTICULATE_SLIDE_THUMBNAIL_REFRESH" val="1"/>
</p:tagLst>
</file>

<file path=ppt/tags/tag3.xml><?xml version="1.0" encoding="utf-8"?>
<p:tagLst xmlns:p="http://schemas.openxmlformats.org/presentationml/2006/main">
  <p:tag name="KSO_WPP_MARK_KEY" val="ff2c121a-16a3-4146-aa6b-c4d438328078"/>
  <p:tag name="COMMONDATA" val="eyJoZGlkIjoiZDY3YTg1YzEwOGE3NTI1MGE2YzM1NTM1NmVjNGQ1Nm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</Words>
  <Application>WPS 演示</Application>
  <PresentationFormat>宽屏</PresentationFormat>
  <Paragraphs>126</Paragraphs>
  <Slides>17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Times New Roman</vt:lpstr>
      <vt:lpstr>黑体</vt:lpstr>
      <vt:lpstr>Arial Unicode MS</vt:lpstr>
      <vt:lpstr>方正舒体</vt:lpstr>
      <vt:lpstr>方正正大黑简体</vt:lpstr>
      <vt:lpstr>Arial Unicode MS</vt:lpstr>
      <vt:lpstr>Calibri Light</vt:lpstr>
      <vt:lpstr>Calibri</vt:lpstr>
      <vt:lpstr>Consolas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bingjie</cp:lastModifiedBy>
  <cp:revision>1375</cp:revision>
  <dcterms:created xsi:type="dcterms:W3CDTF">2017-04-02T11:49:00Z</dcterms:created>
  <dcterms:modified xsi:type="dcterms:W3CDTF">2022-07-11T09:50:43Z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ArticulateGUID">
    <vt:lpwstr>A5C9E950-E88E-40FD-3F3F-355E4C3F3F22</vt:lpwstr>
  </property>
  <property fmtid="{D5CDD505-2E9C-101B-9397-08002B2CF9AE}" pid="4" name="ArticulatePath">
    <vt:lpwstr>价值观行为解析标准版3.0</vt:lpwstr>
  </property>
  <property fmtid="{D5CDD505-2E9C-101B-9397-08002B2CF9AE}" pid="5" name="ICV">
    <vt:lpwstr>A81605AA5E3C4DD29B0EC7642EC68F65</vt:lpwstr>
  </property>
</Properties>
</file>